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63" r:id="rId4"/>
    <p:sldId id="258" r:id="rId5"/>
    <p:sldId id="261" r:id="rId6"/>
    <p:sldId id="286" r:id="rId7"/>
    <p:sldId id="269" r:id="rId8"/>
    <p:sldId id="285" r:id="rId9"/>
    <p:sldId id="290" r:id="rId10"/>
    <p:sldId id="288" r:id="rId11"/>
    <p:sldId id="294" r:id="rId12"/>
    <p:sldId id="260" r:id="rId13"/>
    <p:sldId id="291" r:id="rId14"/>
    <p:sldId id="29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37975-E7E2-C95E-E57A-D699ACD453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SI: Table of Contents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6E0C81-686E-6CE5-DA4D-9604289BC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724E9D-A530-CFF5-A90E-570D10761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F9EB7-EA69-4D8E-ED2F-3DB6D9A0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432FB9-3C18-C466-ACEA-EC4AB88C05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613847"/>
            <a:ext cx="9677400" cy="904904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</a:lstStyle>
          <a:p>
            <a:pPr lvl="0"/>
            <a:r>
              <a:rPr lang="en-US" dirty="0"/>
              <a:t>Insert Custom Title Above</a:t>
            </a:r>
          </a:p>
          <a:p>
            <a:pPr lvl="0"/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AA0CAFE-1864-D149-5BFB-0ADEC24823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2679874"/>
            <a:ext cx="7015163" cy="97313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[ Supp ] Button Links Here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EAEA8C6-3F6B-C1D8-ADFC-2A97AE3FF5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39937" y="3811588"/>
            <a:ext cx="8269315" cy="695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Edit in Slide Master View (</a:t>
            </a:r>
            <a:r>
              <a:rPr lang="en-US" dirty="0" err="1"/>
              <a:t>Alt+Q</a:t>
            </a:r>
            <a:r>
              <a:rPr lang="en-US" dirty="0"/>
              <a:t> for search)</a:t>
            </a:r>
          </a:p>
        </p:txBody>
      </p:sp>
    </p:spTree>
    <p:extLst>
      <p:ext uri="{BB962C8B-B14F-4D97-AF65-F5344CB8AC3E}">
        <p14:creationId xmlns:p14="http://schemas.microsoft.com/office/powerpoint/2010/main" val="266035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12.xml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714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8" action="ppaction://hlinksldjump"/>
            <a:extLst>
              <a:ext uri="{FF2B5EF4-FFF2-40B4-BE49-F238E27FC236}">
                <a16:creationId xmlns:a16="http://schemas.microsoft.com/office/drawing/2014/main" id="{5D492677-861D-1835-796E-816F874DF12C}"/>
              </a:ext>
            </a:extLst>
          </p:cNvPr>
          <p:cNvSpPr/>
          <p:nvPr userDrawn="1"/>
        </p:nvSpPr>
        <p:spPr>
          <a:xfrm>
            <a:off x="11580019" y="115585"/>
            <a:ext cx="502920" cy="173736"/>
          </a:xfrm>
          <a:prstGeom prst="bracketPair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FreightSans Pro Semibold" panose="02000603040000020004" pitchFamily="50" charset="0"/>
              </a:rPr>
              <a:t>Supp</a:t>
            </a: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6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70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svg"/><Relationship Id="rId11" Type="http://schemas.openxmlformats.org/officeDocument/2006/relationships/image" Target="../media/image55.png"/><Relationship Id="rId5" Type="http://schemas.openxmlformats.org/officeDocument/2006/relationships/image" Target="../media/image60.png"/><Relationship Id="rId10" Type="http://schemas.openxmlformats.org/officeDocument/2006/relationships/image" Target="../media/image52.svg"/><Relationship Id="rId4" Type="http://schemas.openxmlformats.org/officeDocument/2006/relationships/image" Target="../media/image59.svg"/><Relationship Id="rId9" Type="http://schemas.openxmlformats.org/officeDocument/2006/relationships/image" Target="../media/image51.png"/><Relationship Id="rId1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4.png"/><Relationship Id="rId3" Type="http://schemas.openxmlformats.org/officeDocument/2006/relationships/image" Target="../media/image9.png"/><Relationship Id="rId7" Type="http://schemas.openxmlformats.org/officeDocument/2006/relationships/image" Target="../media/image72.png"/><Relationship Id="rId12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650.png"/><Relationship Id="rId5" Type="http://schemas.openxmlformats.org/officeDocument/2006/relationships/image" Target="../media/image11.png"/><Relationship Id="rId10" Type="http://schemas.openxmlformats.org/officeDocument/2006/relationships/image" Target="../media/image640.png"/><Relationship Id="rId4" Type="http://schemas.openxmlformats.org/officeDocument/2006/relationships/image" Target="../media/image10.png"/><Relationship Id="rId9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gif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12" Type="http://schemas.openxmlformats.org/officeDocument/2006/relationships/image" Target="../media/image59.svg"/><Relationship Id="rId17" Type="http://schemas.openxmlformats.org/officeDocument/2006/relationships/image" Target="../media/image64.png"/><Relationship Id="rId2" Type="http://schemas.openxmlformats.org/officeDocument/2006/relationships/image" Target="../media/image49.png"/><Relationship Id="rId16" Type="http://schemas.openxmlformats.org/officeDocument/2006/relationships/image" Target="../media/image63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sv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62492"/>
            <a:ext cx="9144000" cy="2387600"/>
          </a:xfrm>
        </p:spPr>
        <p:txBody>
          <a:bodyPr/>
          <a:lstStyle/>
          <a:p>
            <a:r>
              <a:rPr lang="en-US" dirty="0"/>
              <a:t>Microphase Segregation of Polyelectrolyte Brushes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48566"/>
            <a:ext cx="9144000" cy="219286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UC Berkeley, Chemical and Biomolecular Engineering</a:t>
            </a:r>
          </a:p>
          <a:p>
            <a:pPr>
              <a:lnSpc>
                <a:spcPct val="100000"/>
              </a:lnSpc>
            </a:pPr>
            <a:r>
              <a:rPr lang="en-US" dirty="0"/>
              <a:t>Charged and Ion-Containing Polymers I</a:t>
            </a:r>
          </a:p>
          <a:p>
            <a:pPr>
              <a:lnSpc>
                <a:spcPct val="100000"/>
              </a:lnSpc>
            </a:pPr>
            <a:r>
              <a:rPr lang="en-US" dirty="0"/>
              <a:t>3/6/2023, 8:00 am - 11:00 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6826D-8955-386B-38D2-3EC64825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A85FE-EC21-EC88-3C4C-2A7754AE2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196"/>
            <a:ext cx="10515600" cy="51092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Wang Group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u="sng" dirty="0"/>
              <a:t>Prof. Rui Wang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u="sng" dirty="0"/>
              <a:t>Dr. Chao Duan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Nikhil Agrawal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 err="1">
                <a:solidFill>
                  <a:srgbClr val="000000"/>
                </a:solidFill>
                <a:effectLst/>
                <a:latin typeface="+mn-lt"/>
              </a:rPr>
              <a:t>Luofu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 Liu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Dr. Chao Fang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Ian Woolsey</a:t>
            </a:r>
            <a:endParaRPr lang="en-US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Aft>
                <a:spcPts val="1000"/>
              </a:spcAft>
            </a:pPr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1600" b="0" i="0" dirty="0">
                <a:effectLst/>
                <a:latin typeface="Arial" panose="020B0604020202020204" pitchFamily="34" charset="0"/>
              </a:rPr>
              <a:t>This material is based upon work supported by the </a:t>
            </a:r>
            <a:br>
              <a:rPr lang="en-US" sz="1600" b="0" i="0" dirty="0">
                <a:effectLst/>
                <a:latin typeface="Arial" panose="020B0604020202020204" pitchFamily="34" charset="0"/>
              </a:rPr>
            </a:br>
            <a:r>
              <a:rPr lang="en-US" sz="1600" b="0" i="0" dirty="0">
                <a:effectLst/>
                <a:latin typeface="Arial" panose="020B0604020202020204" pitchFamily="34" charset="0"/>
              </a:rPr>
              <a:t>National Science Foundation Graduate Research Fellowship </a:t>
            </a:r>
            <a:br>
              <a:rPr lang="en-US" sz="1600" b="0" i="0" dirty="0">
                <a:effectLst/>
                <a:latin typeface="Arial" panose="020B0604020202020204" pitchFamily="34" charset="0"/>
              </a:rPr>
            </a:br>
            <a:r>
              <a:rPr lang="en-US" sz="1600" b="0" i="0" dirty="0">
                <a:effectLst/>
                <a:latin typeface="Arial" panose="020B0604020202020204" pitchFamily="34" charset="0"/>
              </a:rPr>
              <a:t>under Grant No. DGE 2146752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29D50-E595-DEB1-EC99-7F7F14D0C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7F303E3-3FCB-B50A-D41B-52101C1EB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653" y="1807295"/>
            <a:ext cx="2159684" cy="202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FA02E7C-1F45-E482-08D6-5C227B556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091" y="4689445"/>
            <a:ext cx="2050521" cy="205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F5CD019-D22D-9E79-3D88-B787E0056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143" y="1807295"/>
            <a:ext cx="2096526" cy="209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3DF68C8-FE70-F9BB-8948-57990F1F0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0" t="58889" r="38753" b="1"/>
          <a:stretch/>
        </p:blipFill>
        <p:spPr bwMode="auto">
          <a:xfrm>
            <a:off x="9520612" y="1630717"/>
            <a:ext cx="2096526" cy="241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396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7378A-31C6-42FE-2ABD-3482F58A9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CAABA7-F6CA-8C40-E62D-9574FB1E66DC}"/>
              </a:ext>
            </a:extLst>
          </p:cNvPr>
          <p:cNvGrpSpPr/>
          <p:nvPr/>
        </p:nvGrpSpPr>
        <p:grpSpPr>
          <a:xfrm>
            <a:off x="7638782" y="4391521"/>
            <a:ext cx="3067586" cy="2339973"/>
            <a:chOff x="3102348" y="699247"/>
            <a:chExt cx="6381750" cy="46482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003A4EFA-EA7F-1B2A-E186-025FC3439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BB97C87-5B6B-909D-99E2-42542D334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B65E8FA-9910-AECB-1A0C-E97304834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11ABA2A-90CE-F3DA-5642-BE7513825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786FA-5C6F-A3BA-39F7-A27D0789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2C513FE-80B4-3AD7-80AB-0E42E09913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14403" y="4449776"/>
            <a:ext cx="3034658" cy="2223461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921634AA-9D05-EF64-0DB9-6CEA56D3D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61" y="4391520"/>
            <a:ext cx="3062546" cy="24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F3E01FF-ADF4-ECE6-5FCE-F57EEF5BA8CE}"/>
              </a:ext>
            </a:extLst>
          </p:cNvPr>
          <p:cNvSpPr txBox="1"/>
          <p:nvPr/>
        </p:nvSpPr>
        <p:spPr>
          <a:xfrm>
            <a:off x="4761313" y="1002537"/>
            <a:ext cx="266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Systematic Study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3CA026-006A-B8BF-0D6C-34E84B8DDAB8}"/>
              </a:ext>
            </a:extLst>
          </p:cNvPr>
          <p:cNvSpPr txBox="1"/>
          <p:nvPr/>
        </p:nvSpPr>
        <p:spPr>
          <a:xfrm>
            <a:off x="4714346" y="3963206"/>
            <a:ext cx="266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Application to IDP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9B9978-87B6-785E-C469-D41E1B1218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60629" y="1672288"/>
            <a:ext cx="1662396" cy="23461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848198-BB90-9DD5-7BE3-9F2CF2AD9F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2563" y="1043954"/>
            <a:ext cx="2877461" cy="307973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705F1E2-DDD0-89CB-9C5B-137EFED4A8E0}"/>
              </a:ext>
            </a:extLst>
          </p:cNvPr>
          <p:cNvGrpSpPr/>
          <p:nvPr/>
        </p:nvGrpSpPr>
        <p:grpSpPr>
          <a:xfrm>
            <a:off x="4487757" y="1430851"/>
            <a:ext cx="3216483" cy="2466480"/>
            <a:chOff x="7327967" y="1123691"/>
            <a:chExt cx="3560175" cy="273003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AD0A4D7-D191-0CC7-79F5-23179BD552D8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FCEDB48-5169-4E4E-1937-77BA168185BF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8" name="Picture 4">
                <a:extLst>
                  <a:ext uri="{FF2B5EF4-FFF2-40B4-BE49-F238E27FC236}">
                    <a16:creationId xmlns:a16="http://schemas.microsoft.com/office/drawing/2014/main" id="{172EA887-E033-1E53-1593-E5D732976B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979C3DF-FCF1-4542-DDAE-215BB4C1C0E9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413D313-1AF7-6994-D5A8-45FF6EFFF4AB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2642A66-92C2-6DD0-4C03-A14D0CA1295B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02D0C67D-473E-6763-E1CC-90551E2298C5}"/>
              </a:ext>
            </a:extLst>
          </p:cNvPr>
          <p:cNvSpPr/>
          <p:nvPr/>
        </p:nvSpPr>
        <p:spPr>
          <a:xfrm>
            <a:off x="7638782" y="2466479"/>
            <a:ext cx="663610" cy="347420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107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91E95-33DA-91A4-CD99-C1597EF3F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Slides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83110-A073-98B2-5FBE-808AF5A86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8C982E-2A8D-76CE-8EB7-4F5A2157C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57814"/>
            <a:ext cx="9677400" cy="458578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2" action="ppaction://hlinksldjump"/>
              </a:rPr>
              <a:t>Full partition function 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3" action="ppaction://hlinksldjump"/>
              </a:rPr>
              <a:t>NFH pressure dilute-</a:t>
            </a:r>
            <a:r>
              <a:rPr lang="en-US" sz="2000" dirty="0" err="1">
                <a:hlinkClick r:id="rId3" action="ppaction://hlinksldjump"/>
              </a:rPr>
              <a:t>coex</a:t>
            </a:r>
            <a:r>
              <a:rPr lang="en-US" sz="2000" dirty="0">
                <a:hlinkClick r:id="rId3" action="ppaction://hlinksldjump"/>
              </a:rPr>
              <a:t> transition mechanism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63235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Full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/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(Indices)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Cation;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 : Anion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blipFill>
                <a:blip r:embed="rId10"/>
                <a:stretch>
                  <a:fillRect l="-436" b="-18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/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(Subscripts)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Polymer;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Charged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blipFill>
                <a:blip r:embed="rId11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240" y="4236448"/>
            <a:ext cx="3771141" cy="29094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80B218E-52E8-2555-3CC3-7055A7881B22}"/>
              </a:ext>
            </a:extLst>
          </p:cNvPr>
          <p:cNvGrpSpPr/>
          <p:nvPr/>
        </p:nvGrpSpPr>
        <p:grpSpPr>
          <a:xfrm>
            <a:off x="2384271" y="6185716"/>
            <a:ext cx="2315478" cy="614052"/>
            <a:chOff x="2451760" y="2003022"/>
            <a:chExt cx="2315478" cy="6140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0746CF-355B-629E-FB1C-36EE89478A9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B711703-D1CC-C345-2734-17EED4CF9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AFFC753-4774-1E14-C390-389F0647AF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29558" y="2508443"/>
            <a:ext cx="1842773" cy="61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54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49CFA-8726-66CD-2973-158BBDB0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NFH pressure dilute-</a:t>
            </a:r>
            <a:r>
              <a:rPr lang="en-US" dirty="0" err="1"/>
              <a:t>coex</a:t>
            </a:r>
            <a:r>
              <a:rPr lang="en-US" dirty="0"/>
              <a:t>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9BE5CC-36DE-0DB0-31BA-B9B459D99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3E0D17B-BB5A-871D-B1F8-3057FFD1C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55799"/>
            <a:ext cx="4428768" cy="347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2D693A-AB9D-6689-9DD3-734279111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409" y="1294818"/>
            <a:ext cx="3426168" cy="268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EE6797-D516-E6CE-8042-BEBFF671A32E}"/>
              </a:ext>
            </a:extLst>
          </p:cNvPr>
          <p:cNvSpPr txBox="1"/>
          <p:nvPr/>
        </p:nvSpPr>
        <p:spPr>
          <a:xfrm>
            <a:off x="6672384" y="1786467"/>
            <a:ext cx="3877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 mM vs. 6 mM mechanisms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40BBF1-3D9C-A909-4999-B2F70F735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382" y="3976661"/>
            <a:ext cx="3414806" cy="268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645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F7F7F-A503-44AD-7BFC-CE768444B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6BB3A-7714-E155-B1A4-E0B7A130C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7743"/>
            <a:ext cx="10515600" cy="547437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Polyelectrolyte brushes (PEBs) are particularly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/>
              <a:t>promising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/>
              <a:t>for interfacial modification, “smart” materials, and as model systems in biology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22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A comprehensive understanding of the underlying physics is necessary for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/>
              <a:t>Discovery of new conformational targets and transition mechanisms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/>
              <a:t>Polymer design strategies for desired phenomena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44F62-6D7E-F6FB-0737-5BB93BFC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D1F7E84-3ADC-6486-8630-1665ACDD13F9}"/>
              </a:ext>
            </a:extLst>
          </p:cNvPr>
          <p:cNvGrpSpPr/>
          <p:nvPr/>
        </p:nvGrpSpPr>
        <p:grpSpPr>
          <a:xfrm>
            <a:off x="599594" y="2265786"/>
            <a:ext cx="5217739" cy="2326427"/>
            <a:chOff x="776660" y="2260634"/>
            <a:chExt cx="5217739" cy="232642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2B1209E-2591-1D9B-13FD-4E922FA359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824"/>
            <a:stretch/>
          </p:blipFill>
          <p:spPr>
            <a:xfrm>
              <a:off x="1244252" y="2264216"/>
              <a:ext cx="1837201" cy="207501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65188C-8645-392F-6CE8-7D14AD53DD3F}"/>
                </a:ext>
              </a:extLst>
            </p:cNvPr>
            <p:cNvSpPr txBox="1"/>
            <p:nvPr/>
          </p:nvSpPr>
          <p:spPr>
            <a:xfrm>
              <a:off x="776660" y="4325451"/>
              <a:ext cx="294428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>
                  <a:latin typeface="Lucida grande" panose="020B0502040204020203"/>
                </a:rPr>
                <a:t>(Chen, et al., </a:t>
              </a:r>
              <a:r>
                <a:rPr lang="en-US" sz="1100" i="1" dirty="0">
                  <a:latin typeface="Lucida grande" panose="020B0502040204020203"/>
                </a:rPr>
                <a:t>Macromolecules</a:t>
              </a:r>
              <a:r>
                <a:rPr lang="en-US" sz="1100" dirty="0">
                  <a:latin typeface="Lucida grande" panose="020B0502040204020203"/>
                </a:rPr>
                <a:t>, 2017 )</a:t>
              </a:r>
              <a:endParaRPr lang="en-US" sz="1100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5FAE4ED-72C9-B56F-9BC9-3EB72491B5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71149" y="2444976"/>
              <a:ext cx="697295" cy="2440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3DCEEC-0482-9FC9-DEE7-561D20AF55C8}"/>
                </a:ext>
              </a:extLst>
            </p:cNvPr>
            <p:cNvSpPr txBox="1"/>
            <p:nvPr/>
          </p:nvSpPr>
          <p:spPr>
            <a:xfrm>
              <a:off x="4073835" y="2260634"/>
              <a:ext cx="1218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Biofouling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30B4015-216B-0504-B431-4796238B9225}"/>
                </a:ext>
              </a:extLst>
            </p:cNvPr>
            <p:cNvCxnSpPr>
              <a:cxnSpLocks/>
            </p:cNvCxnSpPr>
            <p:nvPr/>
          </p:nvCxnSpPr>
          <p:spPr>
            <a:xfrm>
              <a:off x="3282191" y="3285891"/>
              <a:ext cx="68625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5697CE-0262-6D59-742F-B7D4758F7F74}"/>
                </a:ext>
              </a:extLst>
            </p:cNvPr>
            <p:cNvSpPr txBox="1"/>
            <p:nvPr/>
          </p:nvSpPr>
          <p:spPr>
            <a:xfrm>
              <a:off x="4095141" y="3008145"/>
              <a:ext cx="18992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pH-sensitive </a:t>
              </a:r>
              <a:br>
                <a:rPr lang="en-US" sz="1600" dirty="0"/>
              </a:br>
              <a:r>
                <a:rPr lang="en-US" sz="1600" dirty="0"/>
                <a:t>flow valves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1032CFD-8B4A-B8E3-4839-C93C5F911416}"/>
                </a:ext>
              </a:extLst>
            </p:cNvPr>
            <p:cNvCxnSpPr>
              <a:cxnSpLocks/>
            </p:cNvCxnSpPr>
            <p:nvPr/>
          </p:nvCxnSpPr>
          <p:spPr>
            <a:xfrm>
              <a:off x="3271149" y="3994942"/>
              <a:ext cx="697295" cy="2093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6E243B-AF59-8C7B-1261-CF7207FF7118}"/>
                </a:ext>
              </a:extLst>
            </p:cNvPr>
            <p:cNvSpPr txBox="1"/>
            <p:nvPr/>
          </p:nvSpPr>
          <p:spPr>
            <a:xfrm>
              <a:off x="4095141" y="4078870"/>
              <a:ext cx="14697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Lubrication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3CED5F3-81B3-332C-36D1-0819F61EC315}"/>
              </a:ext>
            </a:extLst>
          </p:cNvPr>
          <p:cNvGrpSpPr/>
          <p:nvPr/>
        </p:nvGrpSpPr>
        <p:grpSpPr>
          <a:xfrm>
            <a:off x="6014569" y="2156658"/>
            <a:ext cx="5848655" cy="2416872"/>
            <a:chOff x="5997254" y="2303130"/>
            <a:chExt cx="5848655" cy="241687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7DC082-F5F9-CE8E-153B-93AB1826E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97254" y="2677611"/>
              <a:ext cx="2868541" cy="156864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3960DF7-E9ED-3AF0-4F31-109CB9253E82}"/>
                </a:ext>
              </a:extLst>
            </p:cNvPr>
            <p:cNvSpPr txBox="1"/>
            <p:nvPr/>
          </p:nvSpPr>
          <p:spPr>
            <a:xfrm>
              <a:off x="6155879" y="4458392"/>
              <a:ext cx="255129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dirty="0">
                  <a:latin typeface="Lucida grande" panose="020B0502040204020203"/>
                </a:rPr>
                <a:t>(Yuan, et. al., </a:t>
              </a:r>
              <a:r>
                <a:rPr lang="en-US" sz="1100" i="1" dirty="0">
                  <a:latin typeface="Lucida grande" panose="020B0502040204020203"/>
                </a:rPr>
                <a:t>J. Cell Sci.</a:t>
              </a:r>
              <a:r>
                <a:rPr lang="en-US" sz="1100" dirty="0">
                  <a:latin typeface="Lucida grande" panose="020B0502040204020203"/>
                </a:rPr>
                <a:t>, 2012)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15C432-8EFE-0CA4-220D-29F2936A733F}"/>
                </a:ext>
              </a:extLst>
            </p:cNvPr>
            <p:cNvSpPr txBox="1"/>
            <p:nvPr/>
          </p:nvSpPr>
          <p:spPr>
            <a:xfrm>
              <a:off x="9943046" y="2303130"/>
              <a:ext cx="18340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Aggregation mechanisms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A712443-735C-FD66-DCEB-4E74F409DBD1}"/>
                </a:ext>
              </a:extLst>
            </p:cNvPr>
            <p:cNvCxnSpPr>
              <a:cxnSpLocks/>
            </p:cNvCxnSpPr>
            <p:nvPr/>
          </p:nvCxnSpPr>
          <p:spPr>
            <a:xfrm>
              <a:off x="9133701" y="3436434"/>
              <a:ext cx="68625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234DD4D-3D43-B7E0-6D7C-CA8425DAAD57}"/>
                </a:ext>
              </a:extLst>
            </p:cNvPr>
            <p:cNvSpPr txBox="1"/>
            <p:nvPr/>
          </p:nvSpPr>
          <p:spPr>
            <a:xfrm>
              <a:off x="9946651" y="3158688"/>
              <a:ext cx="18992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Protein distribution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283A196-75ED-F5AA-5FB6-CDD8CFF1AF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3701" y="2601589"/>
              <a:ext cx="679947" cy="2379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AB81516-3E61-CB41-71F4-3AFAFEB862A1}"/>
                </a:ext>
              </a:extLst>
            </p:cNvPr>
            <p:cNvCxnSpPr>
              <a:cxnSpLocks/>
            </p:cNvCxnSpPr>
            <p:nvPr/>
          </p:nvCxnSpPr>
          <p:spPr>
            <a:xfrm>
              <a:off x="9137341" y="4137014"/>
              <a:ext cx="697295" cy="2093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8EFC6E-6D0D-6C38-09C7-20D3AEFEAFC2}"/>
                </a:ext>
              </a:extLst>
            </p:cNvPr>
            <p:cNvSpPr txBox="1"/>
            <p:nvPr/>
          </p:nvSpPr>
          <p:spPr>
            <a:xfrm>
              <a:off x="9962623" y="4202463"/>
              <a:ext cx="17949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Mutation effects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254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FBFB2-8B88-A303-2D5B-5DE39D06C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73FD8-6026-EDB2-BD84-A17CE618C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663"/>
            <a:ext cx="10515600" cy="51092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Theory allows for the study of mechanisms and structures throughout the </a:t>
            </a:r>
            <a:r>
              <a:rPr lang="en-US" sz="2400" dirty="0">
                <a:solidFill>
                  <a:schemeClr val="accent1"/>
                </a:solidFill>
              </a:rPr>
              <a:t>entire parameter space </a:t>
            </a:r>
            <a:r>
              <a:rPr lang="en-US" sz="2400" dirty="0"/>
              <a:t>(chain length, charge fraction, solubility, etc.)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There has not been a </a:t>
            </a:r>
            <a:r>
              <a:rPr lang="en-US" sz="2400" dirty="0">
                <a:solidFill>
                  <a:schemeClr val="accent1"/>
                </a:solidFill>
              </a:rPr>
              <a:t>systematic study</a:t>
            </a:r>
            <a:r>
              <a:rPr lang="en-US" sz="2400" dirty="0"/>
              <a:t> of the coupling between polymer conformation and the interactions with its surroundings in PEBs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Standard buildup from statistical mechanics allows for straightforward implementation of </a:t>
            </a:r>
            <a:r>
              <a:rPr lang="en-US" sz="2400" dirty="0">
                <a:solidFill>
                  <a:schemeClr val="accent1"/>
                </a:solidFill>
              </a:rPr>
              <a:t>additional interactions</a:t>
            </a:r>
            <a:r>
              <a:rPr lang="en-US" sz="2400" dirty="0"/>
              <a:t>, such as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Ion fluctuations (multivalent ions / charge inversion)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Excluded volume effects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Multi-chain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A8286-906C-3629-BCAD-846FC34B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8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B8741C3-A523-2256-94CA-936229A0D562}"/>
              </a:ext>
            </a:extLst>
          </p:cNvPr>
          <p:cNvGrpSpPr/>
          <p:nvPr/>
        </p:nvGrpSpPr>
        <p:grpSpPr>
          <a:xfrm>
            <a:off x="3838894" y="5233557"/>
            <a:ext cx="8353106" cy="1403505"/>
            <a:chOff x="2972576" y="5118509"/>
            <a:chExt cx="9098860" cy="152880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661"/>
            <a:stretch/>
          </p:blipFill>
          <p:spPr>
            <a:xfrm>
              <a:off x="2972576" y="5118509"/>
              <a:ext cx="9098860" cy="1528808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80B218E-52E8-2555-3CC3-7055A7881B22}"/>
                </a:ext>
              </a:extLst>
            </p:cNvPr>
            <p:cNvGrpSpPr/>
            <p:nvPr/>
          </p:nvGrpSpPr>
          <p:grpSpPr>
            <a:xfrm>
              <a:off x="5016538" y="5994239"/>
              <a:ext cx="2315478" cy="614052"/>
              <a:chOff x="2451760" y="2003022"/>
              <a:chExt cx="2315478" cy="61405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0746CF-355B-629E-FB1C-36EE89478A97}"/>
                  </a:ext>
                </a:extLst>
              </p:cNvPr>
              <p:cNvSpPr/>
              <p:nvPr/>
            </p:nvSpPr>
            <p:spPr>
              <a:xfrm>
                <a:off x="2451760" y="2003022"/>
                <a:ext cx="1940946" cy="6140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B711703-D1CC-C345-2734-17EED4CF96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644" r="2243"/>
              <a:stretch/>
            </p:blipFill>
            <p:spPr>
              <a:xfrm>
                <a:off x="2493674" y="2111985"/>
                <a:ext cx="2273564" cy="250181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176" y="1963663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0201" y="2840026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0602" y="3518234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9480" y="1124739"/>
            <a:ext cx="6086940" cy="6589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9198708" y="2071908"/>
            <a:ext cx="2811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9216961" y="2840103"/>
            <a:ext cx="2793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9193416" y="3690583"/>
            <a:ext cx="2817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9216961" y="4346709"/>
            <a:ext cx="26243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201" y="4363227"/>
            <a:ext cx="3771141" cy="290949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4625526" y="1954925"/>
            <a:ext cx="0" cy="31283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07E54DE4-98E4-5282-CEE9-69FC75A23D97}"/>
              </a:ext>
            </a:extLst>
          </p:cNvPr>
          <p:cNvGrpSpPr/>
          <p:nvPr/>
        </p:nvGrpSpPr>
        <p:grpSpPr>
          <a:xfrm>
            <a:off x="350661" y="1778151"/>
            <a:ext cx="2027640" cy="3328717"/>
            <a:chOff x="1014729" y="1785621"/>
            <a:chExt cx="2587196" cy="4247323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5683DB6-6706-898B-B2B2-5F52F95696AD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DB32CC9-0B6F-A4B7-55A6-DC68D89CBBED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5D64F6C-3672-74C9-270B-2895A797DF0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E01A673-C935-193C-E18E-B6CDA70A1761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346737A-E3C4-B3BE-5C86-8D428B13F2F9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CF202C8-73D8-3D3B-FD8E-1DA6621E17A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29D5D71-22C1-76D9-F69B-48D7D3098C33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5E26D39-BB3F-61AC-5E0E-5DCDEC4A0230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B73423A-B7E6-BEC0-E59F-766BF3347132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69854CE-264E-9E1B-2DCD-266ACB27F4EE}"/>
              </a:ext>
            </a:extLst>
          </p:cNvPr>
          <p:cNvSpPr/>
          <p:nvPr/>
        </p:nvSpPr>
        <p:spPr>
          <a:xfrm>
            <a:off x="181580" y="1718055"/>
            <a:ext cx="3457100" cy="34571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222CFF5-6BBF-0220-F398-1F5A0C500F6C}"/>
              </a:ext>
            </a:extLst>
          </p:cNvPr>
          <p:cNvSpPr/>
          <p:nvPr/>
        </p:nvSpPr>
        <p:spPr>
          <a:xfrm>
            <a:off x="437822" y="3129120"/>
            <a:ext cx="1956946" cy="23905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5116AAC-712E-12C1-550B-830B11C672AC}"/>
              </a:ext>
            </a:extLst>
          </p:cNvPr>
          <p:cNvGrpSpPr/>
          <p:nvPr/>
        </p:nvGrpSpPr>
        <p:grpSpPr>
          <a:xfrm>
            <a:off x="634688" y="1889491"/>
            <a:ext cx="2930766" cy="3049474"/>
            <a:chOff x="884491" y="1809798"/>
            <a:chExt cx="3739552" cy="389102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684BA89-5E01-F17B-053D-A960C9A7C36B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8AC22EB-E0DD-2DC2-5251-BA46C273DDA3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CDE8224-67AA-8D33-D463-7076A90341FC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E7DB468-B88A-664B-7CFE-FB35669C47A3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421F986-859B-D6A4-DEBE-1E2684978BBF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0D294CA-5DF5-1EE3-42FF-454670EE922A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A5925B4-791B-59C0-84F4-92018CE8E4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3CEB2AC-50C2-FE71-89C9-7B2EC20FFCD7}"/>
                </a:ext>
              </a:extLst>
            </p:cNvPr>
            <p:cNvSpPr/>
            <p:nvPr/>
          </p:nvSpPr>
          <p:spPr>
            <a:xfrm>
              <a:off x="2631731" y="1809798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B07470C-0AA0-1B24-DA84-8B02638F0918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BE6FA96-FA57-80AC-8C06-BF58B9FA938D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4AD353F-6E11-74BB-F2E4-504C762C7046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F6708EF-BA06-11AE-3B91-9DE7CCDAFD2B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D1899C6-357B-49C2-BD0D-A980DE360E9B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2FAFF48-4D50-A0F9-7A40-4830D62221EB}"/>
              </a:ext>
            </a:extLst>
          </p:cNvPr>
          <p:cNvGrpSpPr/>
          <p:nvPr/>
        </p:nvGrpSpPr>
        <p:grpSpPr>
          <a:xfrm>
            <a:off x="554242" y="2031512"/>
            <a:ext cx="2794352" cy="2841028"/>
            <a:chOff x="1276823" y="2059746"/>
            <a:chExt cx="3565494" cy="3625050"/>
          </a:xfrm>
          <a:solidFill>
            <a:schemeClr val="tx2"/>
          </a:solidFill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9B3BBD8-107A-3D94-08F4-69D743D57893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782DDD6-0204-37C0-547E-A9E3102C3561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A15C852-761D-1619-A7D0-BEE6BDA6A765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8FFC381-0049-E861-8331-05506C1F8C1D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6F9CD0D-E50F-A0EB-B47F-00B43F351A5F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DCBCDB8-5B2E-1F8A-F22B-814EC212EB09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512C73D-C31B-76E3-06F2-D3DD0E915428}"/>
                </a:ext>
              </a:extLst>
            </p:cNvPr>
            <p:cNvSpPr/>
            <p:nvPr/>
          </p:nvSpPr>
          <p:spPr>
            <a:xfrm>
              <a:off x="1276823" y="20597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A3D53A0-0382-16A6-019E-EDD576F3C73D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8517DCC-53B6-EEA6-0662-84DD8E59858C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B52D33E-8697-9947-20B0-401B47E9354F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2C0BDCD-395E-9CCB-915E-AF836E1F45C3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F89F673-6880-8DC8-DFCC-47156B92DB7B}"/>
              </a:ext>
            </a:extLst>
          </p:cNvPr>
          <p:cNvGrpSpPr/>
          <p:nvPr/>
        </p:nvGrpSpPr>
        <p:grpSpPr>
          <a:xfrm>
            <a:off x="584410" y="3081332"/>
            <a:ext cx="1870103" cy="345090"/>
            <a:chOff x="970130" y="3454624"/>
            <a:chExt cx="2386182" cy="44032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BE8F40B-F913-CD31-53E7-47DA8B8BD9F4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C9694A1-52F2-5A68-2163-A240130D85CE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1C03ADF-F281-810A-562B-8F8C640EECF6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0F168E4-91E0-6459-DD30-A64A10452341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D13523A-7D1E-F7DA-55CA-0E8F1AA4590F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A7702F3-336A-8034-47F9-AF88586E37C1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9E4B294-37D0-E391-43E7-5CF7C6058821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4D90609-8898-54C8-B781-BF994E7BB618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33C47CA-8017-2A16-C1DB-3342F1A17B3F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0FC7F92-27D9-AC11-D7ED-AA60EF8B301A}"/>
              </a:ext>
            </a:extLst>
          </p:cNvPr>
          <p:cNvGrpSpPr/>
          <p:nvPr/>
        </p:nvGrpSpPr>
        <p:grpSpPr>
          <a:xfrm>
            <a:off x="593712" y="3070536"/>
            <a:ext cx="1870103" cy="345090"/>
            <a:chOff x="970130" y="3454624"/>
            <a:chExt cx="2386182" cy="440322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3A06D0B-C5CD-207B-1FCF-E7C1970C49C4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C39C7D3-AA8B-A7F5-84C1-1272E8A93918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DA0D8FD-D841-BBB0-9DBC-4C3E6E8D3365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86C39B8-6E8B-B8DE-076D-6810B2C36101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76B9C5F-FC9E-2CD2-0E49-236C407510F4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22E1DB0-6B3C-36C0-EF8F-6FFDFFF70B2C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9DF5081-20E9-B2EF-80B7-6E064034737F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C1F564A-1BC0-46E9-BACF-564D62233944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E69A5C7-5358-DA24-4D7C-6FED065186CB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</p:grpSp>
      <p:pic>
        <p:nvPicPr>
          <p:cNvPr id="77" name="Picture 76">
            <a:extLst>
              <a:ext uri="{FF2B5EF4-FFF2-40B4-BE49-F238E27FC236}">
                <a16:creationId xmlns:a16="http://schemas.microsoft.com/office/drawing/2014/main" id="{0C441258-5A04-9936-2264-B2843A341A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550" y="5271426"/>
            <a:ext cx="1121200" cy="30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65856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20509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95163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92853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305348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6267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175720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3043958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71398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488474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67401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67097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9408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-14210" y="1121221"/>
            <a:ext cx="5017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82626" y="2094862"/>
            <a:ext cx="0" cy="8336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64883" y="2356949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28448" y="2269946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39203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24910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24910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45463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45576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2283364" y="5488691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01" t="3123"/>
          <a:stretch/>
        </p:blipFill>
        <p:spPr>
          <a:xfrm>
            <a:off x="2594459" y="1151105"/>
            <a:ext cx="4473870" cy="4568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2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2005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627340" y="5650769"/>
            <a:ext cx="7796661" cy="1158003"/>
            <a:chOff x="2988030" y="5439066"/>
            <a:chExt cx="7796661" cy="115800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041965" y="5783544"/>
              <a:ext cx="28461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5888116" y="5756436"/>
              <a:ext cx="4896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014737" y="6289292"/>
              <a:ext cx="76941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15689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E2A424E-340A-59DA-C91D-FAF04469B7BC}"/>
              </a:ext>
            </a:extLst>
          </p:cNvPr>
          <p:cNvGrpSpPr/>
          <p:nvPr/>
        </p:nvGrpSpPr>
        <p:grpSpPr>
          <a:xfrm>
            <a:off x="1760880" y="1001178"/>
            <a:ext cx="8670239" cy="5843720"/>
            <a:chOff x="5593889" y="985726"/>
            <a:chExt cx="8670239" cy="584372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6BF0A5-36A1-4915-FE1F-C1AB9F211B3C}"/>
                </a:ext>
              </a:extLst>
            </p:cNvPr>
            <p:cNvSpPr/>
            <p:nvPr/>
          </p:nvSpPr>
          <p:spPr>
            <a:xfrm>
              <a:off x="5759758" y="985726"/>
              <a:ext cx="8504370" cy="58437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Picture 8">
              <a:extLst>
                <a:ext uri="{FF2B5EF4-FFF2-40B4-BE49-F238E27FC236}">
                  <a16:creationId xmlns:a16="http://schemas.microsoft.com/office/drawing/2014/main" id="{D142FFC0-1CB7-C1B9-BD80-0BFAF61509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296373" y="1622043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CE8B7274-E91F-1BFD-2FD1-16E33E4AA0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95399" y="3825383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0">
              <a:extLst>
                <a:ext uri="{FF2B5EF4-FFF2-40B4-BE49-F238E27FC236}">
                  <a16:creationId xmlns:a16="http://schemas.microsoft.com/office/drawing/2014/main" id="{A5D6FE47-A1E4-B5C7-2B1C-0488037224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93889" y="1621838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>
              <a:extLst>
                <a:ext uri="{FF2B5EF4-FFF2-40B4-BE49-F238E27FC236}">
                  <a16:creationId xmlns:a16="http://schemas.microsoft.com/office/drawing/2014/main" id="{347CB856-509C-53C1-B4E7-0F979D1A6C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280930" y="3809655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D5B89E8-320C-C175-A3C1-39F55CBF38AC}"/>
              </a:ext>
            </a:extLst>
          </p:cNvPr>
          <p:cNvGrpSpPr/>
          <p:nvPr/>
        </p:nvGrpSpPr>
        <p:grpSpPr>
          <a:xfrm rot="16200000">
            <a:off x="6961969" y="1677054"/>
            <a:ext cx="4218372" cy="3386578"/>
            <a:chOff x="1844950" y="2616512"/>
            <a:chExt cx="4218372" cy="3386578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95CA871-454D-413A-3887-38CC4EFB692A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D3A541C-2EA7-C7A1-2DC1-566FB80AF009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F17A3EC-62FF-ADEB-25A0-B50FD3C50A6F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FB70605-3F0E-4C13-CF32-952F44E72ECA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44B6B2-80AC-F0B6-6228-0C396F58CE5E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76CE892-CCF0-4701-D666-362347DBDD97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261A6C3-1A88-9085-C2EB-07DFBCA91AC6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C93CEAF-1F6B-8D92-C370-BD4018CD45E9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FFDEFC1-1B94-DAC2-CA66-51A770622DAC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7BEE315-1641-EE56-DC09-A4B86C42B8E9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1AFFCE8-1D37-7B52-52F2-F55BBC318839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5A392AC-0F3A-A542-2F31-FD3CA7167243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26B5B3D-BF1A-66F0-8EB8-10D5504379DC}"/>
                </a:ext>
              </a:extLst>
            </p:cNvPr>
            <p:cNvCxnSpPr/>
            <p:nvPr/>
          </p:nvCxnSpPr>
          <p:spPr>
            <a:xfrm>
              <a:off x="4244958" y="4788603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DA503DB-38D9-EAC0-AF8B-BA8D4E903E57}"/>
                </a:ext>
              </a:extLst>
            </p:cNvPr>
            <p:cNvSpPr txBox="1"/>
            <p:nvPr/>
          </p:nvSpPr>
          <p:spPr>
            <a:xfrm rot="5400000">
              <a:off x="4217236" y="5233046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DC8A7BE-3DC3-3C3C-3676-2FF94794C5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64939" y="4788602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8528DD2-448A-C737-43C5-78D33E5EA2C8}"/>
                </a:ext>
              </a:extLst>
            </p:cNvPr>
            <p:cNvSpPr txBox="1"/>
            <p:nvPr/>
          </p:nvSpPr>
          <p:spPr>
            <a:xfrm rot="5400000">
              <a:off x="2813649" y="5240157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CDC0750-4347-B8CC-F61A-D3233F38808F}"/>
                </a:ext>
              </a:extLst>
            </p:cNvPr>
            <p:cNvSpPr/>
            <p:nvPr/>
          </p:nvSpPr>
          <p:spPr>
            <a:xfrm rot="5400000"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D24DA37-CA08-F0AB-7D2C-26AC4545DCF5}"/>
                </a:ext>
              </a:extLst>
            </p:cNvPr>
            <p:cNvSpPr/>
            <p:nvPr/>
          </p:nvSpPr>
          <p:spPr>
            <a:xfrm rot="5400000">
              <a:off x="5860548" y="374312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DE8067F-1E70-BFBA-0191-D8CA506A8A9D}"/>
                </a:ext>
              </a:extLst>
            </p:cNvPr>
            <p:cNvSpPr/>
            <p:nvPr/>
          </p:nvSpPr>
          <p:spPr>
            <a:xfrm rot="5400000">
              <a:off x="4894323" y="345270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7B2EB83-072E-6B88-D9EC-320D4B050F17}"/>
                </a:ext>
              </a:extLst>
            </p:cNvPr>
            <p:cNvSpPr/>
            <p:nvPr/>
          </p:nvSpPr>
          <p:spPr>
            <a:xfrm rot="5400000">
              <a:off x="2281483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0B83687-4E07-1096-9EE5-B51329104368}"/>
                </a:ext>
              </a:extLst>
            </p:cNvPr>
            <p:cNvSpPr/>
            <p:nvPr/>
          </p:nvSpPr>
          <p:spPr>
            <a:xfrm rot="5400000">
              <a:off x="5452960" y="4140853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599725B-507E-4953-1272-65364DE526A0}"/>
                </a:ext>
              </a:extLst>
            </p:cNvPr>
            <p:cNvSpPr/>
            <p:nvPr/>
          </p:nvSpPr>
          <p:spPr>
            <a:xfrm rot="5400000">
              <a:off x="5250186" y="329734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6D1168A-4C3B-DD1C-704A-0C2F6724BCF3}"/>
                </a:ext>
              </a:extLst>
            </p:cNvPr>
            <p:cNvSpPr/>
            <p:nvPr/>
          </p:nvSpPr>
          <p:spPr>
            <a:xfrm rot="5400000">
              <a:off x="5577903" y="353846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2F7DF9A-BE4A-8EC7-DD29-C23B39219891}"/>
                </a:ext>
              </a:extLst>
            </p:cNvPr>
            <p:cNvSpPr/>
            <p:nvPr/>
          </p:nvSpPr>
          <p:spPr>
            <a:xfrm rot="5400000">
              <a:off x="2907102" y="380825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91D237A-A47B-7FF1-899C-6F9279018245}"/>
                </a:ext>
              </a:extLst>
            </p:cNvPr>
            <p:cNvSpPr/>
            <p:nvPr/>
          </p:nvSpPr>
          <p:spPr>
            <a:xfrm rot="5400000">
              <a:off x="3705155" y="398983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37E33D1-14E2-28B4-AC90-01668534A9A0}"/>
                </a:ext>
              </a:extLst>
            </p:cNvPr>
            <p:cNvSpPr/>
            <p:nvPr/>
          </p:nvSpPr>
          <p:spPr>
            <a:xfrm rot="5400000">
              <a:off x="4928990" y="4052773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B991D78-2606-4D28-236B-5BF1F082A0F9}"/>
                </a:ext>
              </a:extLst>
            </p:cNvPr>
            <p:cNvSpPr/>
            <p:nvPr/>
          </p:nvSpPr>
          <p:spPr>
            <a:xfrm rot="5400000">
              <a:off x="3078279" y="335815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B0E3041-C2D6-8819-B4FF-DCBEDDF165DF}"/>
                </a:ext>
              </a:extLst>
            </p:cNvPr>
            <p:cNvSpPr/>
            <p:nvPr/>
          </p:nvSpPr>
          <p:spPr>
            <a:xfrm rot="5400000">
              <a:off x="5771092" y="318792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D0C7FFE-745C-0773-7999-36C64D51F9D3}"/>
                  </a:ext>
                </a:extLst>
              </p:cNvPr>
              <p:cNvSpPr txBox="1"/>
              <p:nvPr/>
            </p:nvSpPr>
            <p:spPr>
              <a:xfrm>
                <a:off x="2178200" y="1191012"/>
                <a:ext cx="4480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/>
                  <a:t>For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b="1" dirty="0"/>
                  <a:t> (const. repulsive)</a:t>
                </a: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D0C7FFE-745C-0773-7999-36C64D51F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200" y="1191012"/>
                <a:ext cx="4480687" cy="369332"/>
              </a:xfrm>
              <a:prstGeom prst="rect">
                <a:avLst/>
              </a:prstGeom>
              <a:blipFill>
                <a:blip r:embed="rId8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ectangle 83">
            <a:extLst>
              <a:ext uri="{FF2B5EF4-FFF2-40B4-BE49-F238E27FC236}">
                <a16:creationId xmlns:a16="http://schemas.microsoft.com/office/drawing/2014/main" id="{EE05DD9C-8AF0-B5EB-22F9-8065D74DF320}"/>
              </a:ext>
            </a:extLst>
          </p:cNvPr>
          <p:cNvSpPr/>
          <p:nvPr/>
        </p:nvSpPr>
        <p:spPr>
          <a:xfrm>
            <a:off x="1673852" y="1161449"/>
            <a:ext cx="5022782" cy="2614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2360A4E-B7EF-D21C-C551-8F133F8F043E}"/>
              </a:ext>
            </a:extLst>
          </p:cNvPr>
          <p:cNvSpPr/>
          <p:nvPr/>
        </p:nvSpPr>
        <p:spPr>
          <a:xfrm>
            <a:off x="1685270" y="3841700"/>
            <a:ext cx="4953553" cy="2614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F8ABC9A-7AD0-01CA-B1CB-25B70703BB57}"/>
              </a:ext>
            </a:extLst>
          </p:cNvPr>
          <p:cNvGrpSpPr/>
          <p:nvPr/>
        </p:nvGrpSpPr>
        <p:grpSpPr>
          <a:xfrm>
            <a:off x="126445" y="5761225"/>
            <a:ext cx="1705020" cy="1046440"/>
            <a:chOff x="164580" y="5700926"/>
            <a:chExt cx="1705020" cy="104644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AB21DA1-3D76-A7DD-A2EE-1994F397D64A}"/>
                </a:ext>
              </a:extLst>
            </p:cNvPr>
            <p:cNvSpPr txBox="1"/>
            <p:nvPr/>
          </p:nvSpPr>
          <p:spPr>
            <a:xfrm>
              <a:off x="402467" y="5700926"/>
              <a:ext cx="1467133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Vol. fraction</a:t>
              </a:r>
            </a:p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Smeared charge</a:t>
              </a:r>
            </a:p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Flory-Huggins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6EF4E42-30FA-A937-52A1-1E34F7B39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4580" y="5728788"/>
              <a:ext cx="229077" cy="22907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918F362-48A0-1A79-019B-B25D022B7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5456" y="6177312"/>
              <a:ext cx="143799" cy="10784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7B63142-E7B4-82A5-D91E-F6349720E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95932" y="6502074"/>
              <a:ext cx="134908" cy="146151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6232865-766B-030B-0607-87C8ED23E5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97719" y="2401267"/>
            <a:ext cx="546656" cy="270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405E3A-9C8B-8DE4-616F-8A0E80833C0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97719" y="3773391"/>
            <a:ext cx="546656" cy="27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4" grpId="0" animBg="1"/>
      <p:bldP spid="8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500221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83" y="2532310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66748" y="6503275"/>
            <a:ext cx="2672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725394" y="5465396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072411" y="5513529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047922" y="3058806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840147" y="3058806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940955" y="289060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848445" y="4160091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496806" y="2954131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54931" y="1301345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617650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37293" y="4810587"/>
              <a:ext cx="14785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78236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596802" y="2113164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3036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2800621" y="2451718"/>
            <a:ext cx="4438355" cy="3432921"/>
            <a:chOff x="3303301" y="2097072"/>
            <a:chExt cx="4438355" cy="343292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303301" y="2097072"/>
              <a:ext cx="3758324" cy="3432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447101" y="2855159"/>
              <a:ext cx="4294555" cy="1877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dirty="0">
                  <a:solidFill>
                    <a:schemeClr val="accent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with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the </a:t>
              </a:r>
              <a:r>
                <a:rPr lang="en-US" sz="1600" dirty="0">
                  <a:solidFill>
                    <a:schemeClr val="accent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FB40E-052F-961A-723F-40B56510A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3200" dirty="0"/>
              <a:t>Framework provides structural and mechanistic information </a:t>
            </a:r>
            <a:br>
              <a:rPr lang="en-US" sz="3200" dirty="0"/>
            </a:br>
            <a:r>
              <a:rPr lang="en-US" sz="3200" dirty="0"/>
              <a:t>for an IDP-derived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FC4483-48F2-AEE5-2B2B-F2918DDEF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12F032E-4841-2B52-5808-E22E0061B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6439" y="1584213"/>
            <a:ext cx="2604209" cy="189253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9413F89-63D5-F74E-ABC1-AF5AAFE49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1545" y="1576518"/>
            <a:ext cx="3193677" cy="233997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D7D53FB-0ED9-E3C4-10C0-24A1913AC2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7456" y="1455845"/>
            <a:ext cx="3269488" cy="24903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8D056F-D82E-7C3E-28F6-99724CCEB0E1}"/>
              </a:ext>
            </a:extLst>
          </p:cNvPr>
          <p:cNvSpPr txBox="1"/>
          <p:nvPr/>
        </p:nvSpPr>
        <p:spPr>
          <a:xfrm>
            <a:off x="6694444" y="1103954"/>
            <a:ext cx="266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Coarse-graining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6CCD1A-8480-3F00-D957-B8C5BA6F6A2E}"/>
              </a:ext>
            </a:extLst>
          </p:cNvPr>
          <p:cNvSpPr txBox="1"/>
          <p:nvPr/>
        </p:nvSpPr>
        <p:spPr>
          <a:xfrm>
            <a:off x="527220" y="1113381"/>
            <a:ext cx="4042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Neurofilament Heavy (NFH)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884355-0E53-7A10-B90E-3714E848D750}"/>
              </a:ext>
            </a:extLst>
          </p:cNvPr>
          <p:cNvSpPr txBox="1"/>
          <p:nvPr/>
        </p:nvSpPr>
        <p:spPr>
          <a:xfrm>
            <a:off x="-198100" y="3873489"/>
            <a:ext cx="4042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Experimental Comparison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4A15D53-ADE1-9E6C-AA5B-937FF832E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0" y="4318248"/>
            <a:ext cx="3062546" cy="24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D19FAC-B3B2-5FFD-2E98-59A4A61619B4}"/>
              </a:ext>
            </a:extLst>
          </p:cNvPr>
          <p:cNvSpPr txBox="1"/>
          <p:nvPr/>
        </p:nvSpPr>
        <p:spPr>
          <a:xfrm>
            <a:off x="6391212" y="3930021"/>
            <a:ext cx="3361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Beyond Experiments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3B55B92-8676-0DDC-5BFE-F46CD42EA350}"/>
              </a:ext>
            </a:extLst>
          </p:cNvPr>
          <p:cNvGrpSpPr/>
          <p:nvPr/>
        </p:nvGrpSpPr>
        <p:grpSpPr>
          <a:xfrm>
            <a:off x="9273980" y="4390066"/>
            <a:ext cx="2884582" cy="2388822"/>
            <a:chOff x="9616090" y="4367271"/>
            <a:chExt cx="2955282" cy="2447371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FDDEB0DD-4731-158B-876A-FA8041365C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6090" y="4375768"/>
              <a:ext cx="2955282" cy="2438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347263C-677B-1EEC-3EB4-142A0022766C}"/>
                </a:ext>
              </a:extLst>
            </p:cNvPr>
            <p:cNvGrpSpPr/>
            <p:nvPr/>
          </p:nvGrpSpPr>
          <p:grpSpPr>
            <a:xfrm>
              <a:off x="10946692" y="4367271"/>
              <a:ext cx="372603" cy="1659241"/>
              <a:chOff x="8124980" y="4218642"/>
              <a:chExt cx="372603" cy="1659241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50291F6-B211-14A2-449A-CA3B8E159B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24980" y="4362068"/>
                <a:ext cx="250395" cy="15158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9EAE93-709B-F476-DC18-8A30D112E712}"/>
                  </a:ext>
                </a:extLst>
              </p:cNvPr>
              <p:cNvSpPr txBox="1"/>
              <p:nvPr/>
            </p:nvSpPr>
            <p:spPr>
              <a:xfrm>
                <a:off x="8227957" y="4218642"/>
                <a:ext cx="2696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4417291-73E4-6179-43F3-5636D1F35E94}"/>
              </a:ext>
            </a:extLst>
          </p:cNvPr>
          <p:cNvGrpSpPr/>
          <p:nvPr/>
        </p:nvGrpSpPr>
        <p:grpSpPr>
          <a:xfrm>
            <a:off x="3229061" y="4361985"/>
            <a:ext cx="3212668" cy="2339973"/>
            <a:chOff x="3102348" y="699247"/>
            <a:chExt cx="6381750" cy="4648200"/>
          </a:xfrm>
        </p:grpSpPr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E96E2CF2-F2C8-10F6-62BA-D974306B5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1AD44773-0289-6542-4571-D92FE380D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A3887262-5A19-E57B-F470-611B4DA7C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FB8C4736-5B0A-F194-1BC3-116F55DAF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08666E-B4E4-44E8-4A1D-1F17E99FB996}"/>
              </a:ext>
            </a:extLst>
          </p:cNvPr>
          <p:cNvGrpSpPr/>
          <p:nvPr/>
        </p:nvGrpSpPr>
        <p:grpSpPr>
          <a:xfrm>
            <a:off x="6331640" y="4373695"/>
            <a:ext cx="2989416" cy="2372912"/>
            <a:chOff x="6269858" y="4411816"/>
            <a:chExt cx="2989416" cy="237291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E57B106-D5EF-5A13-D701-DD3539CB53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9858" y="4444754"/>
              <a:ext cx="2989416" cy="2339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51B798D1-2745-518D-5517-0F9CE218B8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1132" y="4831085"/>
              <a:ext cx="525990" cy="7859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B4F50A-7551-3D54-04DC-D0B261ED4965}"/>
                </a:ext>
              </a:extLst>
            </p:cNvPr>
            <p:cNvSpPr txBox="1"/>
            <p:nvPr/>
          </p:nvSpPr>
          <p:spPr>
            <a:xfrm>
              <a:off x="7740563" y="4568182"/>
              <a:ext cx="2696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FC2E52A-F155-8337-6475-E9C2E0C80E48}"/>
                </a:ext>
              </a:extLst>
            </p:cNvPr>
            <p:cNvSpPr/>
            <p:nvPr/>
          </p:nvSpPr>
          <p:spPr>
            <a:xfrm>
              <a:off x="6322797" y="4411816"/>
              <a:ext cx="269626" cy="348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28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7378A-31C6-42FE-2ABD-3482F58A9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25BC2-CAEE-FFDE-C090-056F9C315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713172"/>
            <a:ext cx="7486650" cy="421698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SCFT accurately describes the coupled interactions within PEBs and provides experimentally inaccessible information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High charge fraction facilitates microphase segregation in PEBs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Each layer as subsequent mushroom conformations (“locked-in-layer” model)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IDP brush derived from NFH is well-described by our model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Polymer density profiles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Predicted characterization spectra </a:t>
            </a:r>
          </a:p>
          <a:p>
            <a:pPr lvl="2"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Reflectivity and brush-brush force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CAABA7-F6CA-8C40-E62D-9574FB1E66DC}"/>
              </a:ext>
            </a:extLst>
          </p:cNvPr>
          <p:cNvGrpSpPr/>
          <p:nvPr/>
        </p:nvGrpSpPr>
        <p:grpSpPr>
          <a:xfrm>
            <a:off x="8241227" y="3996719"/>
            <a:ext cx="3455474" cy="2635856"/>
            <a:chOff x="3102348" y="699247"/>
            <a:chExt cx="6381750" cy="46482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003A4EFA-EA7F-1B2A-E186-025FC3439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BB97C87-5B6B-909D-99E2-42542D334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B65E8FA-9910-AECB-1A0C-E97304834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11ABA2A-90CE-F3DA-5642-BE7513825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pic>
        <p:nvPicPr>
          <p:cNvPr id="17" name="Picture 6">
            <a:extLst>
              <a:ext uri="{FF2B5EF4-FFF2-40B4-BE49-F238E27FC236}">
                <a16:creationId xmlns:a16="http://schemas.microsoft.com/office/drawing/2014/main" id="{6D119AA7-5A01-F17B-CF70-9347CA2E2C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98"/>
          <a:stretch/>
        </p:blipFill>
        <p:spPr bwMode="auto">
          <a:xfrm>
            <a:off x="8321438" y="1151780"/>
            <a:ext cx="3256952" cy="270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786FA-5C6F-A3BA-39F7-A27D0789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4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7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Custom 2">
      <a:majorFont>
        <a:latin typeface="Lucida Grande"/>
        <a:ea typeface=""/>
        <a:cs typeface=""/>
      </a:majorFont>
      <a:minorFont>
        <a:latin typeface="Lucida Gran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</TotalTime>
  <Words>622</Words>
  <Application>Microsoft Office PowerPoint</Application>
  <PresentationFormat>Widescreen</PresentationFormat>
  <Paragraphs>182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Cambria Math</vt:lpstr>
      <vt:lpstr>FreightSans Pro Semibold</vt:lpstr>
      <vt:lpstr>Lucida Grande</vt:lpstr>
      <vt:lpstr>Lucida Grande</vt:lpstr>
      <vt:lpstr>Times New Roman</vt:lpstr>
      <vt:lpstr>Office Theme</vt:lpstr>
      <vt:lpstr>Microphase Segregation of Polyelectrolyte Brushes</vt:lpstr>
      <vt:lpstr>Introduction</vt:lpstr>
      <vt:lpstr>Motivation</vt:lpstr>
      <vt:lpstr>Partition Function Formulation</vt:lpstr>
      <vt:lpstr>Free Energy and SCF Equations</vt:lpstr>
      <vt:lpstr>Number of layers tunable with polymer charge fraction</vt:lpstr>
      <vt:lpstr>Chain organization within brush is deducible by SCFT</vt:lpstr>
      <vt:lpstr>Framework provides structural and mechanistic information  for an IDP-derived brush</vt:lpstr>
      <vt:lpstr>Conclusions</vt:lpstr>
      <vt:lpstr>Acknowledgements</vt:lpstr>
      <vt:lpstr>Thank you!</vt:lpstr>
      <vt:lpstr>Supplemental Slides</vt:lpstr>
      <vt:lpstr>Full Partition Function</vt:lpstr>
      <vt:lpstr>NFH pressure dilute-coex transition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53</cp:revision>
  <dcterms:created xsi:type="dcterms:W3CDTF">2022-03-28T18:43:16Z</dcterms:created>
  <dcterms:modified xsi:type="dcterms:W3CDTF">2023-03-05T06:02:24Z</dcterms:modified>
</cp:coreProperties>
</file>